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28" r:id="rId2"/>
    <p:sldId id="312" r:id="rId3"/>
    <p:sldId id="314" r:id="rId4"/>
    <p:sldId id="318" r:id="rId5"/>
    <p:sldId id="316" r:id="rId6"/>
    <p:sldId id="317" r:id="rId7"/>
    <p:sldId id="325" r:id="rId8"/>
    <p:sldId id="327" r:id="rId9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86884" autoAdjust="0"/>
  </p:normalViewPr>
  <p:slideViewPr>
    <p:cSldViewPr snapToGrid="0">
      <p:cViewPr>
        <p:scale>
          <a:sx n="70" d="100"/>
          <a:sy n="70" d="100"/>
        </p:scale>
        <p:origin x="-720" y="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3F5834-B406-44FC-B218-717214C4655B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6E1DF3-E5D0-44D8-85F7-E706BFEF2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949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6E1DF3-E5D0-44D8-85F7-E706BFEF252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469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6E1DF3-E5D0-44D8-85F7-E706BFEF252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774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AF98-F1BE-4E52-BC5B-5A8E8A42CFB6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867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AF98-F1BE-4E52-BC5B-5A8E8A42CFB6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743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AF98-F1BE-4E52-BC5B-5A8E8A42CFB6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089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AF98-F1BE-4E52-BC5B-5A8E8A42CFB6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215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AF98-F1BE-4E52-BC5B-5A8E8A42CFB6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334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AF98-F1BE-4E52-BC5B-5A8E8A42CFB6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41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AF98-F1BE-4E52-BC5B-5A8E8A42CFB6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113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AF98-F1BE-4E52-BC5B-5A8E8A42CFB6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905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AF98-F1BE-4E52-BC5B-5A8E8A42CFB6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177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AF98-F1BE-4E52-BC5B-5A8E8A42CFB6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012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AF98-F1BE-4E52-BC5B-5A8E8A42CFB6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316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DAF98-F1BE-4E52-BC5B-5A8E8A42CFB6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146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B6E434B-94EB-BF48-9E3F-CC8BA4644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1381267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Отчет 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выполнении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мероприятий, выполненных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2021 году за счет привлеченных средств с платных парковок на территории района Дорогомилово 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" y="262293"/>
            <a:ext cx="1714500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724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982" y="54069"/>
            <a:ext cx="11126036" cy="987552"/>
          </a:xfrm>
        </p:spPr>
        <p:txBody>
          <a:bodyPr>
            <a:noAutofit/>
          </a:bodyPr>
          <a:lstStyle/>
          <a:p>
            <a:pPr algn="ctr"/>
            <a:r>
              <a:rPr lang="ru-RU" sz="2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Благоустройство территорий в 2021 </a:t>
            </a:r>
            <a:r>
              <a:rPr lang="ru-RU" sz="2800" u="sng" dirty="0">
                <a:latin typeface="+mn-lt"/>
                <a:cs typeface="Times New Roman" pitchFamily="18" charset="0"/>
              </a:rPr>
              <a:t>году за счет привлеченных средств с платных парковок на территории района</a:t>
            </a:r>
            <a:r>
              <a:rPr lang="ru-RU" sz="2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Дорогомилово</a:t>
            </a:r>
            <a:endParaRPr lang="en-US" sz="2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31808" y="641996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680403"/>
              </p:ext>
            </p:extLst>
          </p:nvPr>
        </p:nvGraphicFramePr>
        <p:xfrm>
          <a:off x="215064" y="1041621"/>
          <a:ext cx="5372936" cy="27387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2385">
                  <a:extLst>
                    <a:ext uri="{9D8B030D-6E8A-4147-A177-3AD203B41FA5}">
                      <a16:colId xmlns:a16="http://schemas.microsoft.com/office/drawing/2014/main" xmlns="" val="611308310"/>
                    </a:ext>
                  </a:extLst>
                </a:gridCol>
                <a:gridCol w="4460551">
                  <a:extLst>
                    <a:ext uri="{9D8B030D-6E8A-4147-A177-3AD203B41FA5}">
                      <a16:colId xmlns:a16="http://schemas.microsoft.com/office/drawing/2014/main" xmlns="" val="1099749284"/>
                    </a:ext>
                  </a:extLst>
                </a:gridCol>
              </a:tblGrid>
              <a:tr h="45547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БЛАГОУСТРОЙСТВО ДВОРОВ</a:t>
                      </a:r>
                    </a:p>
                  </a:txBody>
                  <a:tcPr marL="7007" marR="7007" marT="7007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07" marR="7007" marT="7007" marB="0" anchor="ctr"/>
                </a:tc>
                <a:extLst>
                  <a:ext uri="{0D108BD9-81ED-4DB2-BD59-A6C34878D82A}">
                    <a16:rowId xmlns:a16="http://schemas.microsoft.com/office/drawing/2014/main" xmlns="" val="4171142300"/>
                  </a:ext>
                </a:extLst>
              </a:tr>
              <a:tr h="2462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Bahnschrift Light" panose="020B0502040204020203" pitchFamily="34" charset="0"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7007" marR="7007" marT="700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Bahnschrift Light" panose="020B0502040204020203" pitchFamily="34" charset="0"/>
                        </a:rPr>
                        <a:t>Кутузовский просп. 35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7007" marR="7007" marT="700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77784456"/>
                  </a:ext>
                </a:extLst>
              </a:tr>
              <a:tr h="2048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Bahnschrift Light" panose="020B0502040204020203" pitchFamily="34" charset="0"/>
                        </a:rPr>
                        <a:t>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7007" marR="7007" marT="700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Bahnschrift Light" panose="020B0502040204020203" pitchFamily="34" charset="0"/>
                        </a:rPr>
                        <a:t>Кутузовский просп. 35 к. 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7007" marR="7007" marT="700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88723073"/>
                  </a:ext>
                </a:extLst>
              </a:tr>
              <a:tr h="1941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Bahnschrift Light" panose="020B0502040204020203" pitchFamily="34" charset="0"/>
                        </a:rPr>
                        <a:t>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7007" marR="7007" marT="700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Bahnschrift Light" panose="020B0502040204020203" pitchFamily="34" charset="0"/>
                        </a:rPr>
                        <a:t>Студенческая ул. 44/28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7007" marR="7007" marT="700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72656313"/>
                  </a:ext>
                </a:extLst>
              </a:tr>
              <a:tr h="2765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Bahnschrift Light" panose="020B0502040204020203" pitchFamily="34" charset="0"/>
                        </a:rPr>
                        <a:t>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7007" marR="7007" marT="700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Bahnschrift Light" panose="020B0502040204020203" pitchFamily="34" charset="0"/>
                        </a:rPr>
                        <a:t>Кутузовский пр. 4, 4 к. 1, 4 к. 1А, 4 к. 2, 4 к. 3, 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7007" marR="7007" marT="700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58101637"/>
                  </a:ext>
                </a:extLst>
              </a:tr>
              <a:tr h="2420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Bahnschrift Light" panose="020B0502040204020203" pitchFamily="34" charset="0"/>
                        </a:rPr>
                        <a:t>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7007" marR="7007" marT="700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Bahnschrift Light" panose="020B0502040204020203" pitchFamily="34" charset="0"/>
                        </a:rPr>
                        <a:t>ул. 1812 года, д. 12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7007" marR="7007" marT="700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0097651"/>
                  </a:ext>
                </a:extLst>
              </a:tr>
              <a:tr h="2327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Bahnschrift Light" panose="020B0502040204020203" pitchFamily="34" charset="0"/>
                        </a:rPr>
                        <a:t>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7007" marR="7007" marT="700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Bahnschrift Light" panose="020B0502040204020203" pitchFamily="34" charset="0"/>
                        </a:rPr>
                        <a:t>ул. Дениса Давыдова, д. 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7007" marR="7007" marT="700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0210227"/>
                  </a:ext>
                </a:extLst>
              </a:tr>
              <a:tr h="1941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Bahnschrift Light" panose="020B0502040204020203" pitchFamily="34" charset="0"/>
                        </a:rPr>
                        <a:t>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7007" marR="7007" marT="700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Bahnschrift Light" panose="020B0502040204020203" pitchFamily="34" charset="0"/>
                        </a:rPr>
                        <a:t>ул. Поклонная, д. 12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7007" marR="7007" marT="700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30165248"/>
                  </a:ext>
                </a:extLst>
              </a:tr>
              <a:tr h="2042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Bahnschrift Light" panose="020B0502040204020203" pitchFamily="34" charset="0"/>
                        </a:rPr>
                        <a:t>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7007" marR="7007" marT="700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Bahnschrift Light" panose="020B0502040204020203" pitchFamily="34" charset="0"/>
                        </a:rPr>
                        <a:t>Кутузовский пр. 23, корп. 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7007" marR="7007" marT="700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6058874"/>
                  </a:ext>
                </a:extLst>
              </a:tr>
              <a:tr h="194119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ahnschrift Light" panose="020B0502040204020203" pitchFamily="34" charset="0"/>
                        </a:rPr>
                        <a:t>ИТОГО</a:t>
                      </a:r>
                      <a:r>
                        <a:rPr lang="ru-RU" sz="1600" b="0" i="0" u="none" strike="noStrike" baseline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ahnschrift Light" panose="020B0502040204020203" pitchFamily="34" charset="0"/>
                        </a:rPr>
                        <a:t> 8 дворовых территорий на сумму 143 618 712,51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ahnschrift Light" panose="020B0502040204020203" pitchFamily="34" charset="0"/>
                      </a:endParaRPr>
                    </a:p>
                  </a:txBody>
                  <a:tcPr marL="7007" marR="7007" marT="7007" marB="0" anchor="ctr"/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ahnschrift Light" panose="020B0502040204020203" pitchFamily="34" charset="0"/>
                        </a:rPr>
                        <a:t>ИТОГО</a:t>
                      </a:r>
                      <a:r>
                        <a:rPr lang="ru-RU" sz="1600" b="0" i="0" u="none" strike="noStrike" baseline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ahnschrift Light" panose="020B0502040204020203" pitchFamily="34" charset="0"/>
                        </a:rPr>
                        <a:t> 8 дворовых территорий на сумму 143 618 712,51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ahnschrift Light" panose="020B0502040204020203" pitchFamily="34" charset="0"/>
                      </a:endParaRPr>
                    </a:p>
                  </a:txBody>
                  <a:tcPr marL="7007" marR="7007" marT="7007" marB="0" anchor="ctr"/>
                </a:tc>
                <a:extLst>
                  <a:ext uri="{0D108BD9-81ED-4DB2-BD59-A6C34878D82A}">
                    <a16:rowId xmlns:a16="http://schemas.microsoft.com/office/drawing/2014/main" xmlns="" val="3308312440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3966566"/>
              </p:ext>
            </p:extLst>
          </p:nvPr>
        </p:nvGraphicFramePr>
        <p:xfrm>
          <a:off x="215064" y="3954012"/>
          <a:ext cx="5372936" cy="28499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5975">
                  <a:extLst>
                    <a:ext uri="{9D8B030D-6E8A-4147-A177-3AD203B41FA5}">
                      <a16:colId xmlns:a16="http://schemas.microsoft.com/office/drawing/2014/main" xmlns="" val="1285844092"/>
                    </a:ext>
                  </a:extLst>
                </a:gridCol>
                <a:gridCol w="4466961">
                  <a:extLst>
                    <a:ext uri="{9D8B030D-6E8A-4147-A177-3AD203B41FA5}">
                      <a16:colId xmlns:a16="http://schemas.microsoft.com/office/drawing/2014/main" xmlns="" val="3847663375"/>
                    </a:ext>
                  </a:extLst>
                </a:gridCol>
              </a:tblGrid>
              <a:tr h="44322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Дополнительные работы на дворовых территориях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825056400"/>
                  </a:ext>
                </a:extLst>
              </a:tr>
              <a:tr h="2920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Bahnschrift Light" panose="020B0502040204020203" pitchFamily="34" charset="0"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effectLst/>
                          <a:latin typeface="Bahnschrift Light" panose="020B0502040204020203" pitchFamily="34" charset="0"/>
                        </a:rPr>
                        <a:t>Резервный ,д. 2 – устройство дорожки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44552288"/>
                  </a:ext>
                </a:extLst>
              </a:tr>
              <a:tr h="2316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Bahnschrift Light" panose="020B0502040204020203" pitchFamily="34" charset="0"/>
                        </a:rPr>
                        <a:t>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Bahnschrift Light" panose="020B0502040204020203" pitchFamily="34" charset="0"/>
                        </a:rPr>
                        <a:t>Ул. Поклонная - тротуар у поликлиники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87229601"/>
                  </a:ext>
                </a:extLst>
              </a:tr>
              <a:tr h="2219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Bahnschrift Light" panose="020B0502040204020203" pitchFamily="34" charset="0"/>
                        </a:rPr>
                        <a:t>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Кутузовский 27 – устройство ограждения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3529557"/>
                  </a:ext>
                </a:extLst>
              </a:tr>
              <a:tr h="2388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ул. Студенческая, д. 13- устройство тротуара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5245439"/>
                  </a:ext>
                </a:extLst>
              </a:tr>
              <a:tr h="2388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ул. Киевская, д. 24 – установка МАФ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94908407"/>
                  </a:ext>
                </a:extLst>
              </a:tr>
              <a:tr h="2388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Кутузовский 22, 24 – замена покрытия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д.п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21414408"/>
                  </a:ext>
                </a:extLst>
              </a:tr>
              <a:tr h="5944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Кутузовский 30 – установка МАФ (закуплен,</a:t>
                      </a:r>
                      <a:r>
                        <a:rPr lang="ru-RU" sz="1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 планируется к установке в 2022 году)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56504430"/>
                  </a:ext>
                </a:extLst>
              </a:tr>
              <a:tr h="238847"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ahnschrift Light" panose="020B0502040204020203" pitchFamily="34" charset="0"/>
                        </a:rPr>
                        <a:t>ИТОГО</a:t>
                      </a:r>
                      <a:r>
                        <a:rPr lang="ru-RU" sz="1600" b="0" i="0" u="none" strike="noStrike" baseline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ahnschrift Light" panose="020B0502040204020203" pitchFamily="34" charset="0"/>
                        </a:rPr>
                        <a:t> 7 объектов на сумму 8 360 329,22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112606413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3FB81124-0B66-5941-8428-87F6491D84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8355458"/>
              </p:ext>
            </p:extLst>
          </p:nvPr>
        </p:nvGraphicFramePr>
        <p:xfrm>
          <a:off x="5899358" y="1041621"/>
          <a:ext cx="5759659" cy="18946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59659">
                  <a:extLst>
                    <a:ext uri="{9D8B030D-6E8A-4147-A177-3AD203B41FA5}">
                      <a16:colId xmlns:a16="http://schemas.microsoft.com/office/drawing/2014/main" xmlns="" val="3746472165"/>
                    </a:ext>
                  </a:extLst>
                </a:gridCol>
              </a:tblGrid>
              <a:tr h="4245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Разработка ПСД на 2022 -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901916016"/>
                  </a:ext>
                </a:extLst>
              </a:tr>
              <a:tr h="26098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Кутузовский пр-т 33, </a:t>
                      </a:r>
                      <a:r>
                        <a:rPr lang="ru-RU" sz="1400" u="none" strike="noStrike" dirty="0" smtClean="0">
                          <a:effectLst/>
                        </a:rPr>
                        <a:t>Студенческая</a:t>
                      </a:r>
                      <a:r>
                        <a:rPr lang="ru-RU" sz="1400" u="none" strike="noStrike" dirty="0">
                          <a:effectLst/>
                        </a:rPr>
                        <a:t>, д.. 34, 38, Кутузовский пер., д.3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46257018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Озеленение территории между домами Кутузовский проспект д. 33 и д. 35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16621521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Кутузовский проспект, д. 30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19319723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1812 года улица Сквер (за рестораном)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82995412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err="1">
                          <a:effectLst/>
                        </a:rPr>
                        <a:t>Дохтуровский</a:t>
                      </a:r>
                      <a:r>
                        <a:rPr lang="ru-RU" sz="1400" u="none" strike="noStrike" dirty="0">
                          <a:effectLst/>
                        </a:rPr>
                        <a:t> переулок, д. 2, д. 4, Студенческая 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77167192"/>
                  </a:ext>
                </a:extLst>
              </a:tr>
              <a:tr h="1496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232155548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94A7816E-763C-1F4E-8423-E074170DC3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8875634"/>
              </p:ext>
            </p:extLst>
          </p:nvPr>
        </p:nvGraphicFramePr>
        <p:xfrm>
          <a:off x="5899357" y="2737969"/>
          <a:ext cx="5759658" cy="9067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59658">
                  <a:extLst>
                    <a:ext uri="{9D8B030D-6E8A-4147-A177-3AD203B41FA5}">
                      <a16:colId xmlns:a16="http://schemas.microsoft.com/office/drawing/2014/main" xmlns="" val="3317451798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Разработка ПСД На освещение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410631273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Кутузовский 4/2, 8, 10;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37660618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err="1">
                          <a:effectLst/>
                        </a:rPr>
                        <a:t>Бережковская</a:t>
                      </a:r>
                      <a:r>
                        <a:rPr lang="ru-RU" sz="1400" u="none" strike="noStrike" dirty="0">
                          <a:effectLst/>
                        </a:rPr>
                        <a:t> наб.4, 8, 10, 12, 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69433098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На общую сумму 18 115 4,66 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763823233"/>
                  </a:ext>
                </a:extLst>
              </a:tr>
            </a:tbl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xmlns="" id="{BFB6F722-3E11-C346-A210-FCC33B2765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4551244"/>
              </p:ext>
            </p:extLst>
          </p:nvPr>
        </p:nvGraphicFramePr>
        <p:xfrm>
          <a:off x="5899357" y="3954012"/>
          <a:ext cx="5759658" cy="14587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59658">
                  <a:extLst>
                    <a:ext uri="{9D8B030D-6E8A-4147-A177-3AD203B41FA5}">
                      <a16:colId xmlns:a16="http://schemas.microsoft.com/office/drawing/2014/main" xmlns="" val="3317451798"/>
                    </a:ext>
                  </a:extLst>
                </a:gridCol>
              </a:tblGrid>
              <a:tr h="4505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Дополнительные мероприятия в районе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410631273"/>
                  </a:ext>
                </a:extLst>
              </a:tr>
              <a:tr h="433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Обеспечение безопасности дорожного движения – 3 951 658,5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37660618"/>
                  </a:ext>
                </a:extLst>
              </a:tr>
              <a:tr h="3368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Установка шлагбаумов – 600 000,00 рублей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69433098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 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Bahnschrift Light" panose="020B0502040204020203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7638232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1070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31808" y="641996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9713F0D-9C1C-46D7-A8F4-3219E8BD34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896" y="895349"/>
            <a:ext cx="4771902" cy="286112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D97D95E-8AF1-429F-BB8F-11A77D0A21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896" y="3865201"/>
            <a:ext cx="4771902" cy="2830986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C1B3157E-9F57-EA43-97A8-31510128FB5D}"/>
              </a:ext>
            </a:extLst>
          </p:cNvPr>
          <p:cNvSpPr txBox="1">
            <a:spLocks/>
          </p:cNvSpPr>
          <p:nvPr/>
        </p:nvSpPr>
        <p:spPr>
          <a:xfrm>
            <a:off x="6598291" y="64557"/>
            <a:ext cx="5499100" cy="10143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>
                <a:latin typeface="Bahnschrift Light" panose="020B0502040204020203" pitchFamily="34" charset="0"/>
              </a:rPr>
              <a:t>Кутузовский переулок, д. 4-6</a:t>
            </a:r>
            <a:r>
              <a:rPr lang="ru-RU" sz="3000">
                <a:solidFill>
                  <a:srgbClr val="000000"/>
                </a:solidFill>
                <a:latin typeface="Bahnschrift Light" panose="020B0502040204020203" pitchFamily="34" charset="0"/>
              </a:rPr>
              <a:t/>
            </a:r>
            <a:br>
              <a:rPr lang="ru-RU" sz="3000">
                <a:solidFill>
                  <a:srgbClr val="000000"/>
                </a:solidFill>
                <a:latin typeface="Bahnschrift Light" panose="020B0502040204020203" pitchFamily="34" charset="0"/>
              </a:rPr>
            </a:br>
            <a:endParaRPr lang="ru-RU" sz="3000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B5AD892B-1F87-4C4E-8010-8D2F782D206C}"/>
              </a:ext>
            </a:extLst>
          </p:cNvPr>
          <p:cNvSpPr txBox="1">
            <a:spLocks/>
          </p:cNvSpPr>
          <p:nvPr/>
        </p:nvSpPr>
        <p:spPr>
          <a:xfrm>
            <a:off x="147003" y="448481"/>
            <a:ext cx="6412651" cy="531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/>
              <a:t>До                                          После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C0384F3C-63A1-9A40-96BF-77E8043190CB}"/>
              </a:ext>
            </a:extLst>
          </p:cNvPr>
          <p:cNvSpPr/>
          <p:nvPr/>
        </p:nvSpPr>
        <p:spPr>
          <a:xfrm>
            <a:off x="8747435" y="873136"/>
            <a:ext cx="3016509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indent="180000"/>
            <a:r>
              <a:rPr lang="ru-RU" sz="1300" b="1" u="sng" dirty="0"/>
              <a:t>Выполненные работы:</a:t>
            </a: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algn="just"/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Сумма потраченных средств: </a:t>
            </a:r>
          </a:p>
          <a:p>
            <a:pPr marL="36000"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86 537 367,86руб.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31B45024-A33E-6044-A6B4-E1F8D0E338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443613"/>
              </p:ext>
            </p:extLst>
          </p:nvPr>
        </p:nvGraphicFramePr>
        <p:xfrm>
          <a:off x="8793584" y="1146168"/>
          <a:ext cx="3251413" cy="49750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51413">
                  <a:extLst>
                    <a:ext uri="{9D8B030D-6E8A-4147-A177-3AD203B41FA5}">
                      <a16:colId xmlns:a16="http://schemas.microsoft.com/office/drawing/2014/main" xmlns="" val="2437901819"/>
                    </a:ext>
                  </a:extLst>
                </a:gridCol>
              </a:tblGrid>
              <a:tr h="197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Замена асфальтобетонного покрытия проезда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33" marR="4533" marT="4533" marB="0" anchor="ctr"/>
                </a:tc>
                <a:extLst>
                  <a:ext uri="{0D108BD9-81ED-4DB2-BD59-A6C34878D82A}">
                    <a16:rowId xmlns:a16="http://schemas.microsoft.com/office/drawing/2014/main" xmlns="" val="2355682381"/>
                  </a:ext>
                </a:extLst>
              </a:tr>
              <a:tr h="197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Устройство дорожек и площадок с покрытием из бетонной плитки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33" marR="4533" marT="4533" marB="0" anchor="ctr"/>
                </a:tc>
                <a:extLst>
                  <a:ext uri="{0D108BD9-81ED-4DB2-BD59-A6C34878D82A}">
                    <a16:rowId xmlns:a16="http://schemas.microsoft.com/office/drawing/2014/main" xmlns="" val="3534598207"/>
                  </a:ext>
                </a:extLst>
              </a:tr>
              <a:tr h="197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Реконструкция детских площадок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33" marR="4533" marT="4533" marB="0" anchor="ctr"/>
                </a:tc>
                <a:extLst>
                  <a:ext uri="{0D108BD9-81ED-4DB2-BD59-A6C34878D82A}">
                    <a16:rowId xmlns:a16="http://schemas.microsoft.com/office/drawing/2014/main" xmlns="" val="3198061613"/>
                  </a:ext>
                </a:extLst>
              </a:tr>
              <a:tr h="197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Устройство площадки с травмобезопасным покрытием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33" marR="4533" marT="4533" marB="0" anchor="ctr"/>
                </a:tc>
                <a:extLst>
                  <a:ext uri="{0D108BD9-81ED-4DB2-BD59-A6C34878D82A}">
                    <a16:rowId xmlns:a16="http://schemas.microsoft.com/office/drawing/2014/main" xmlns="" val="3414697343"/>
                  </a:ext>
                </a:extLst>
              </a:tr>
              <a:tr h="2411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Устройство универсальной спортивной площадки на месте хоккейной коробки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33" marR="4533" marT="4533" marB="0" anchor="ctr"/>
                </a:tc>
                <a:extLst>
                  <a:ext uri="{0D108BD9-81ED-4DB2-BD59-A6C34878D82A}">
                    <a16:rowId xmlns:a16="http://schemas.microsoft.com/office/drawing/2014/main" xmlns="" val="1024744383"/>
                  </a:ext>
                </a:extLst>
              </a:tr>
              <a:tr h="197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Устройство площадки </a:t>
                      </a:r>
                      <a:r>
                        <a:rPr lang="ru-RU" sz="1100" u="none" strike="noStrike" dirty="0" err="1">
                          <a:effectLst/>
                        </a:rPr>
                        <a:t>воркаут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33" marR="4533" marT="4533" marB="0" anchor="ctr"/>
                </a:tc>
                <a:extLst>
                  <a:ext uri="{0D108BD9-81ED-4DB2-BD59-A6C34878D82A}">
                    <a16:rowId xmlns:a16="http://schemas.microsoft.com/office/drawing/2014/main" xmlns="" val="1245502252"/>
                  </a:ext>
                </a:extLst>
              </a:tr>
              <a:tr h="197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Установка фонтана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33" marR="4533" marT="4533" marB="0" anchor="ctr"/>
                </a:tc>
                <a:extLst>
                  <a:ext uri="{0D108BD9-81ED-4DB2-BD59-A6C34878D82A}">
                    <a16:rowId xmlns:a16="http://schemas.microsoft.com/office/drawing/2014/main" xmlns="" val="1549888879"/>
                  </a:ext>
                </a:extLst>
              </a:tr>
              <a:tr h="197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Устройство зон отдыха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33" marR="4533" marT="4533" marB="0" anchor="ctr"/>
                </a:tc>
                <a:extLst>
                  <a:ext uri="{0D108BD9-81ED-4DB2-BD59-A6C34878D82A}">
                    <a16:rowId xmlns:a16="http://schemas.microsoft.com/office/drawing/2014/main" xmlns="" val="3657966253"/>
                  </a:ext>
                </a:extLst>
              </a:tr>
              <a:tr h="197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Замена садового камня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33" marR="4533" marT="4533" marB="0" anchor="ctr"/>
                </a:tc>
                <a:extLst>
                  <a:ext uri="{0D108BD9-81ED-4DB2-BD59-A6C34878D82A}">
                    <a16:rowId xmlns:a16="http://schemas.microsoft.com/office/drawing/2014/main" xmlns="" val="3241150177"/>
                  </a:ext>
                </a:extLst>
              </a:tr>
              <a:tr h="197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Ремонт/ устройство посевного газона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33" marR="4533" marT="4533" marB="0" anchor="ctr"/>
                </a:tc>
                <a:extLst>
                  <a:ext uri="{0D108BD9-81ED-4DB2-BD59-A6C34878D82A}">
                    <a16:rowId xmlns:a16="http://schemas.microsoft.com/office/drawing/2014/main" xmlns="" val="1823011874"/>
                  </a:ext>
                </a:extLst>
              </a:tr>
              <a:tr h="197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Устройство сада камней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33" marR="4533" marT="4533" marB="0" anchor="ctr"/>
                </a:tc>
                <a:extLst>
                  <a:ext uri="{0D108BD9-81ED-4DB2-BD59-A6C34878D82A}">
                    <a16:rowId xmlns:a16="http://schemas.microsoft.com/office/drawing/2014/main" xmlns="" val="125596789"/>
                  </a:ext>
                </a:extLst>
              </a:tr>
              <a:tr h="197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Устройство цветников из многолетников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33" marR="4533" marT="4533" marB="0" anchor="ctr"/>
                </a:tc>
                <a:extLst>
                  <a:ext uri="{0D108BD9-81ED-4DB2-BD59-A6C34878D82A}">
                    <a16:rowId xmlns:a16="http://schemas.microsoft.com/office/drawing/2014/main" xmlns="" val="432603930"/>
                  </a:ext>
                </a:extLst>
              </a:tr>
              <a:tr h="197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Посадка кустарников в двухрядную живую изгородь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33" marR="4533" marT="4533" marB="0" anchor="ctr"/>
                </a:tc>
                <a:extLst>
                  <a:ext uri="{0D108BD9-81ED-4DB2-BD59-A6C34878D82A}">
                    <a16:rowId xmlns:a16="http://schemas.microsoft.com/office/drawing/2014/main" xmlns="" val="1856992697"/>
                  </a:ext>
                </a:extLst>
              </a:tr>
              <a:tr h="197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Посадка кустарников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33" marR="4533" marT="4533" marB="0" anchor="ctr"/>
                </a:tc>
                <a:extLst>
                  <a:ext uri="{0D108BD9-81ED-4DB2-BD59-A6C34878D82A}">
                    <a16:rowId xmlns:a16="http://schemas.microsoft.com/office/drawing/2014/main" xmlns="" val="3950492486"/>
                  </a:ext>
                </a:extLst>
              </a:tr>
              <a:tr h="197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Посадка деревьев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33" marR="4533" marT="4533" marB="0" anchor="ctr"/>
                </a:tc>
                <a:extLst>
                  <a:ext uri="{0D108BD9-81ED-4DB2-BD59-A6C34878D82A}">
                    <a16:rowId xmlns:a16="http://schemas.microsoft.com/office/drawing/2014/main" xmlns="" val="3994891294"/>
                  </a:ext>
                </a:extLst>
              </a:tr>
              <a:tr h="197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Устрой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33" marR="4533" marT="4533" marB="0" anchor="ctr"/>
                </a:tc>
                <a:extLst>
                  <a:ext uri="{0D108BD9-81ED-4DB2-BD59-A6C34878D82A}">
                    <a16:rowId xmlns:a16="http://schemas.microsoft.com/office/drawing/2014/main" xmlns="" val="855418357"/>
                  </a:ext>
                </a:extLst>
              </a:tr>
              <a:tr h="197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устройство лестниц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33" marR="4533" marT="4533" marB="0" anchor="ctr"/>
                </a:tc>
                <a:extLst>
                  <a:ext uri="{0D108BD9-81ED-4DB2-BD59-A6C34878D82A}">
                    <a16:rowId xmlns:a16="http://schemas.microsoft.com/office/drawing/2014/main" xmlns="" val="1283061835"/>
                  </a:ext>
                </a:extLst>
              </a:tr>
              <a:tr h="197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Установка ограничительных столбиков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33" marR="4533" marT="4533" marB="0" anchor="ctr"/>
                </a:tc>
                <a:extLst>
                  <a:ext uri="{0D108BD9-81ED-4DB2-BD59-A6C34878D82A}">
                    <a16:rowId xmlns:a16="http://schemas.microsoft.com/office/drawing/2014/main" xmlns="" val="2124400002"/>
                  </a:ext>
                </a:extLst>
              </a:tr>
              <a:tr h="197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Установка ограждений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33" marR="4533" marT="4533" marB="0" anchor="ctr"/>
                </a:tc>
                <a:extLst>
                  <a:ext uri="{0D108BD9-81ED-4DB2-BD59-A6C34878D82A}">
                    <a16:rowId xmlns:a16="http://schemas.microsoft.com/office/drawing/2014/main" xmlns="" val="1168028574"/>
                  </a:ext>
                </a:extLst>
              </a:tr>
              <a:tr h="197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Роспись </a:t>
                      </a:r>
                      <a:r>
                        <a:rPr lang="ru-RU" sz="1100" u="none" strike="noStrike" dirty="0" err="1">
                          <a:effectLst/>
                        </a:rPr>
                        <a:t>вентшахт</a:t>
                      </a:r>
                      <a:r>
                        <a:rPr lang="ru-RU" sz="1100" u="none" strike="noStrike" dirty="0">
                          <a:effectLst/>
                        </a:rPr>
                        <a:t> граффити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33" marR="4533" marT="4533" marB="0" anchor="ctr"/>
                </a:tc>
                <a:extLst>
                  <a:ext uri="{0D108BD9-81ED-4DB2-BD59-A6C34878D82A}">
                    <a16:rowId xmlns:a16="http://schemas.microsoft.com/office/drawing/2014/main" xmlns="" val="3901946530"/>
                  </a:ext>
                </a:extLst>
              </a:tr>
              <a:tr h="197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Нанесение дорожной разметки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33" marR="4533" marT="4533" marB="0" anchor="ctr"/>
                </a:tc>
                <a:extLst>
                  <a:ext uri="{0D108BD9-81ED-4DB2-BD59-A6C34878D82A}">
                    <a16:rowId xmlns:a16="http://schemas.microsoft.com/office/drawing/2014/main" xmlns="" val="1934824227"/>
                  </a:ext>
                </a:extLst>
              </a:tr>
              <a:tr h="197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Устройство палисады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33" marR="4533" marT="4533" marB="0" anchor="ctr"/>
                </a:tc>
                <a:extLst>
                  <a:ext uri="{0D108BD9-81ED-4DB2-BD59-A6C34878D82A}">
                    <a16:rowId xmlns:a16="http://schemas.microsoft.com/office/drawing/2014/main" xmlns="" val="2902758846"/>
                  </a:ext>
                </a:extLst>
              </a:tr>
              <a:tr h="197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Устройство наружного освещения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33" marR="4533" marT="4533" marB="0" anchor="ctr"/>
                </a:tc>
                <a:extLst>
                  <a:ext uri="{0D108BD9-81ED-4DB2-BD59-A6C34878D82A}">
                    <a16:rowId xmlns:a16="http://schemas.microsoft.com/office/drawing/2014/main" xmlns="" val="3958794125"/>
                  </a:ext>
                </a:extLst>
              </a:tr>
            </a:tbl>
          </a:graphicData>
        </a:graphic>
      </p:graphicFrame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D0F3382-E903-024F-8E91-8C14B769B8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6" y="895349"/>
            <a:ext cx="3789893" cy="286112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A0105B81-D7F5-0045-9986-01240DA035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2" r="12802"/>
          <a:stretch>
            <a:fillRect/>
          </a:stretch>
        </p:blipFill>
        <p:spPr>
          <a:xfrm>
            <a:off x="108366" y="3900107"/>
            <a:ext cx="3781770" cy="279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653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16B18C-1139-FE44-863A-79DFB7B76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8291" y="64557"/>
            <a:ext cx="5499100" cy="1014370"/>
          </a:xfrm>
        </p:spPr>
        <p:txBody>
          <a:bodyPr>
            <a:normAutofit/>
          </a:bodyPr>
          <a:lstStyle/>
          <a:p>
            <a:r>
              <a:rPr lang="ru-RU" sz="3000" dirty="0">
                <a:latin typeface="Bahnschrift Light" panose="020B0502040204020203" pitchFamily="34" charset="0"/>
              </a:rPr>
              <a:t>Кутузовский переулок, д. 4-6</a:t>
            </a:r>
            <a:r>
              <a:rPr lang="ru-RU" sz="3000" dirty="0">
                <a:solidFill>
                  <a:srgbClr val="000000"/>
                </a:solidFill>
                <a:latin typeface="Bahnschrift Light" panose="020B0502040204020203" pitchFamily="34" charset="0"/>
              </a:rPr>
              <a:t/>
            </a:r>
            <a:br>
              <a:rPr lang="ru-RU" sz="3000" dirty="0">
                <a:solidFill>
                  <a:srgbClr val="000000"/>
                </a:solidFill>
                <a:latin typeface="Bahnschrift Light" panose="020B0502040204020203" pitchFamily="34" charset="0"/>
              </a:rPr>
            </a:br>
            <a:endParaRPr lang="ru-RU" sz="3000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xmlns="" id="{196836D3-CEDE-F642-B176-B40BD029CF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5408997"/>
              </p:ext>
            </p:extLst>
          </p:nvPr>
        </p:nvGraphicFramePr>
        <p:xfrm>
          <a:off x="8951302" y="1169924"/>
          <a:ext cx="3016509" cy="39340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16509">
                  <a:extLst>
                    <a:ext uri="{9D8B030D-6E8A-4147-A177-3AD203B41FA5}">
                      <a16:colId xmlns:a16="http://schemas.microsoft.com/office/drawing/2014/main" xmlns="" val="629077737"/>
                    </a:ext>
                  </a:extLst>
                </a:gridCol>
              </a:tblGrid>
              <a:tr h="3803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Устройство дорожек и площадок с покрытием из бетонной плитки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07" marR="7607" marT="7607" marB="0" anchor="ctr"/>
                </a:tc>
                <a:extLst>
                  <a:ext uri="{0D108BD9-81ED-4DB2-BD59-A6C34878D82A}">
                    <a16:rowId xmlns:a16="http://schemas.microsoft.com/office/drawing/2014/main" xmlns="" val="387843564"/>
                  </a:ext>
                </a:extLst>
              </a:tr>
              <a:tr h="220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Замена </a:t>
                      </a:r>
                      <a:r>
                        <a:rPr lang="ru-RU" sz="1100" u="none" strike="noStrike" dirty="0" err="1">
                          <a:effectLst/>
                        </a:rPr>
                        <a:t>травмобезопасного</a:t>
                      </a:r>
                      <a:r>
                        <a:rPr lang="ru-RU" sz="1100" u="none" strike="noStrike" dirty="0">
                          <a:effectLst/>
                        </a:rPr>
                        <a:t> покрытия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07" marR="7607" marT="7607" marB="0" anchor="ctr"/>
                </a:tc>
                <a:extLst>
                  <a:ext uri="{0D108BD9-81ED-4DB2-BD59-A6C34878D82A}">
                    <a16:rowId xmlns:a16="http://schemas.microsoft.com/office/drawing/2014/main" xmlns="" val="1332307475"/>
                  </a:ext>
                </a:extLst>
              </a:tr>
              <a:tr h="220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Устройство площадки с травмобезопасным покрытием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07" marR="7607" marT="7607" marB="0" anchor="ctr"/>
                </a:tc>
                <a:extLst>
                  <a:ext uri="{0D108BD9-81ED-4DB2-BD59-A6C34878D82A}">
                    <a16:rowId xmlns:a16="http://schemas.microsoft.com/office/drawing/2014/main" xmlns="" val="1413537590"/>
                  </a:ext>
                </a:extLst>
              </a:tr>
              <a:tr h="220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Замена садового камня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07" marR="7607" marT="7607" marB="0" anchor="ctr"/>
                </a:tc>
                <a:extLst>
                  <a:ext uri="{0D108BD9-81ED-4DB2-BD59-A6C34878D82A}">
                    <a16:rowId xmlns:a16="http://schemas.microsoft.com/office/drawing/2014/main" xmlns="" val="3611153064"/>
                  </a:ext>
                </a:extLst>
              </a:tr>
              <a:tr h="220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Устройство площадки </a:t>
                      </a:r>
                      <a:r>
                        <a:rPr lang="ru-RU" sz="1100" u="none" strike="noStrike" dirty="0" err="1">
                          <a:effectLst/>
                        </a:rPr>
                        <a:t>воркаут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07" marR="7607" marT="7607" marB="0" anchor="ctr"/>
                </a:tc>
                <a:extLst>
                  <a:ext uri="{0D108BD9-81ED-4DB2-BD59-A6C34878D82A}">
                    <a16:rowId xmlns:a16="http://schemas.microsoft.com/office/drawing/2014/main" xmlns="" val="2225453249"/>
                  </a:ext>
                </a:extLst>
              </a:tr>
              <a:tr h="220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Ремонт посевного газона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07" marR="7607" marT="7607" marB="0" anchor="ctr"/>
                </a:tc>
                <a:extLst>
                  <a:ext uri="{0D108BD9-81ED-4DB2-BD59-A6C34878D82A}">
                    <a16:rowId xmlns:a16="http://schemas.microsoft.com/office/drawing/2014/main" xmlns="" val="2196749200"/>
                  </a:ext>
                </a:extLst>
              </a:tr>
              <a:tr h="220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Устройство цветников из многолетников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07" marR="7607" marT="7607" marB="0" anchor="ctr"/>
                </a:tc>
                <a:extLst>
                  <a:ext uri="{0D108BD9-81ED-4DB2-BD59-A6C34878D82A}">
                    <a16:rowId xmlns:a16="http://schemas.microsoft.com/office/drawing/2014/main" xmlns="" val="3750853870"/>
                  </a:ext>
                </a:extLst>
              </a:tr>
              <a:tr h="220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Посадка кустарников в двухрядную живую изгородь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07" marR="7607" marT="7607" marB="0" anchor="ctr"/>
                </a:tc>
                <a:extLst>
                  <a:ext uri="{0D108BD9-81ED-4DB2-BD59-A6C34878D82A}">
                    <a16:rowId xmlns:a16="http://schemas.microsoft.com/office/drawing/2014/main" xmlns="" val="4179540487"/>
                  </a:ext>
                </a:extLst>
              </a:tr>
              <a:tr h="220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Посадка кустарников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07" marR="7607" marT="7607" marB="0" anchor="ctr"/>
                </a:tc>
                <a:extLst>
                  <a:ext uri="{0D108BD9-81ED-4DB2-BD59-A6C34878D82A}">
                    <a16:rowId xmlns:a16="http://schemas.microsoft.com/office/drawing/2014/main" xmlns="" val="2016794235"/>
                  </a:ext>
                </a:extLst>
              </a:tr>
              <a:tr h="220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Посадка деревьев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07" marR="7607" marT="7607" marB="0" anchor="ctr"/>
                </a:tc>
                <a:extLst>
                  <a:ext uri="{0D108BD9-81ED-4DB2-BD59-A6C34878D82A}">
                    <a16:rowId xmlns:a16="http://schemas.microsoft.com/office/drawing/2014/main" xmlns="" val="2347383683"/>
                  </a:ext>
                </a:extLst>
              </a:tr>
              <a:tr h="220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Реконструкция детских площадок</a:t>
                      </a:r>
                    </a:p>
                  </a:txBody>
                  <a:tcPr marL="7607" marR="7607" marT="7607" marB="0" anchor="ctr"/>
                </a:tc>
                <a:extLst>
                  <a:ext uri="{0D108BD9-81ED-4DB2-BD59-A6C34878D82A}">
                    <a16:rowId xmlns:a16="http://schemas.microsoft.com/office/drawing/2014/main" xmlns="" val="2588600407"/>
                  </a:ext>
                </a:extLst>
              </a:tr>
              <a:tr h="220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Установка МАФ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07" marR="7607" marT="7607" marB="0" anchor="ctr"/>
                </a:tc>
                <a:extLst>
                  <a:ext uri="{0D108BD9-81ED-4DB2-BD59-A6C34878D82A}">
                    <a16:rowId xmlns:a16="http://schemas.microsoft.com/office/drawing/2014/main" xmlns="" val="2296086400"/>
                  </a:ext>
                </a:extLst>
              </a:tr>
              <a:tr h="220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Нанесение дорожной разметки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07" marR="7607" marT="7607" marB="0" anchor="ctr"/>
                </a:tc>
                <a:extLst>
                  <a:ext uri="{0D108BD9-81ED-4DB2-BD59-A6C34878D82A}">
                    <a16:rowId xmlns:a16="http://schemas.microsoft.com/office/drawing/2014/main" xmlns="" val="1545064070"/>
                  </a:ext>
                </a:extLst>
              </a:tr>
              <a:tr h="220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Ремонт подпорной стенки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07" marR="7607" marT="7607" marB="0" anchor="ctr"/>
                </a:tc>
                <a:extLst>
                  <a:ext uri="{0D108BD9-81ED-4DB2-BD59-A6C34878D82A}">
                    <a16:rowId xmlns:a16="http://schemas.microsoft.com/office/drawing/2014/main" xmlns="" val="994697707"/>
                  </a:ext>
                </a:extLst>
              </a:tr>
              <a:tr h="220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Устройство зон отдыха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07" marR="7607" marT="7607" marB="0" anchor="ctr"/>
                </a:tc>
                <a:extLst>
                  <a:ext uri="{0D108BD9-81ED-4DB2-BD59-A6C34878D82A}">
                    <a16:rowId xmlns:a16="http://schemas.microsoft.com/office/drawing/2014/main" xmlns="" val="2205706413"/>
                  </a:ext>
                </a:extLst>
              </a:tr>
              <a:tr h="220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Устройство наружного освещения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07" marR="7607" marT="7607" marB="0" anchor="ctr"/>
                </a:tc>
                <a:extLst>
                  <a:ext uri="{0D108BD9-81ED-4DB2-BD59-A6C34878D82A}">
                    <a16:rowId xmlns:a16="http://schemas.microsoft.com/office/drawing/2014/main" xmlns="" val="132565394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275B4A7-48B0-304D-BC2D-FA9A8EBB26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193" y="892969"/>
            <a:ext cx="4715562" cy="286112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30E5DDF-4EAE-9E40-954B-44FB03DE7D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193" y="3889028"/>
            <a:ext cx="4715562" cy="283098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04F76DD-9FF9-B243-8A47-9524284A8010}"/>
              </a:ext>
            </a:extLst>
          </p:cNvPr>
          <p:cNvSpPr/>
          <p:nvPr/>
        </p:nvSpPr>
        <p:spPr>
          <a:xfrm>
            <a:off x="8951301" y="808525"/>
            <a:ext cx="301650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indent="180000"/>
            <a:r>
              <a:rPr lang="ru-RU" sz="1300" b="1" u="sng" dirty="0"/>
              <a:t>Выполненные работы:</a:t>
            </a: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algn="just"/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Сумма потраченных средств: </a:t>
            </a:r>
          </a:p>
          <a:p>
            <a:pPr marL="36000"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24 097 986,2 руб.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98794EE-D07A-AD4D-BF6D-EB962E15ED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40" y="3889028"/>
            <a:ext cx="3818280" cy="2830986"/>
          </a:xfrm>
          <a:prstGeom prst="rect">
            <a:avLst/>
          </a:prstGeom>
        </p:spPr>
      </p:pic>
      <p:pic>
        <p:nvPicPr>
          <p:cNvPr id="9" name="Объект 3">
            <a:extLst>
              <a:ext uri="{FF2B5EF4-FFF2-40B4-BE49-F238E27FC236}">
                <a16:creationId xmlns:a16="http://schemas.microsoft.com/office/drawing/2014/main" xmlns="" id="{3E0E490C-1F58-9D4F-8FA8-D7A9E5C01F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40" y="892968"/>
            <a:ext cx="3818280" cy="2830985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7671895C-848B-FE45-95BC-091287FCF34A}"/>
              </a:ext>
            </a:extLst>
          </p:cNvPr>
          <p:cNvSpPr txBox="1">
            <a:spLocks/>
          </p:cNvSpPr>
          <p:nvPr/>
        </p:nvSpPr>
        <p:spPr>
          <a:xfrm>
            <a:off x="147003" y="448481"/>
            <a:ext cx="6412651" cy="531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/>
              <a:t>До                                          После</a:t>
            </a:r>
          </a:p>
        </p:txBody>
      </p:sp>
    </p:spTree>
    <p:extLst>
      <p:ext uri="{BB962C8B-B14F-4D97-AF65-F5344CB8AC3E}">
        <p14:creationId xmlns:p14="http://schemas.microsoft.com/office/powerpoint/2010/main" val="294255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A890C9-9F58-3A43-A9AE-D25B6E5CD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1510" y="123826"/>
            <a:ext cx="3898900" cy="662781"/>
          </a:xfrm>
        </p:spPr>
        <p:txBody>
          <a:bodyPr>
            <a:normAutofit/>
          </a:bodyPr>
          <a:lstStyle/>
          <a:p>
            <a:r>
              <a:rPr lang="ru-RU" sz="3000" dirty="0"/>
              <a:t>Поклонная 10-12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545F369-AAF6-A749-AEB4-9D71CD285E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600" y="1027906"/>
            <a:ext cx="4043444" cy="281960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A308387-9F63-E54B-A927-51DA7786E8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972" y="4001294"/>
            <a:ext cx="4043444" cy="281463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43162F8-3040-704D-9EA7-AC6EC6A7CA13}"/>
              </a:ext>
            </a:extLst>
          </p:cNvPr>
          <p:cNvSpPr/>
          <p:nvPr/>
        </p:nvSpPr>
        <p:spPr>
          <a:xfrm>
            <a:off x="8751806" y="972740"/>
            <a:ext cx="3198604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indent="180000"/>
            <a:r>
              <a:rPr lang="ru-RU" sz="1300" b="1" u="sng" dirty="0"/>
              <a:t>Выполненные работы:</a:t>
            </a: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algn="just"/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Сумма потраченных средств: </a:t>
            </a:r>
          </a:p>
          <a:p>
            <a:pPr marL="36000"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10 631 191,95 руб.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xmlns="" id="{86B7C043-CA3F-A14C-B159-0BB79B6C4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388485"/>
              </p:ext>
            </p:extLst>
          </p:nvPr>
        </p:nvGraphicFramePr>
        <p:xfrm>
          <a:off x="8741888" y="1455338"/>
          <a:ext cx="3198604" cy="39473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98604">
                  <a:extLst>
                    <a:ext uri="{9D8B030D-6E8A-4147-A177-3AD203B41FA5}">
                      <a16:colId xmlns:a16="http://schemas.microsoft.com/office/drawing/2014/main" xmlns="" val="2869981730"/>
                    </a:ext>
                  </a:extLst>
                </a:gridCol>
              </a:tblGrid>
              <a:tr h="3532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Ремонт покрытия из а/б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28" marR="8028" marT="8028" marB="0" anchor="ctr"/>
                </a:tc>
                <a:extLst>
                  <a:ext uri="{0D108BD9-81ED-4DB2-BD59-A6C34878D82A}">
                    <a16:rowId xmlns:a16="http://schemas.microsoft.com/office/drawing/2014/main" xmlns="" val="2346196913"/>
                  </a:ext>
                </a:extLst>
              </a:tr>
              <a:tr h="3532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Устройство дорожек и площадок с покрытием из бетонной плитки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28" marR="8028" marT="8028" marB="0" anchor="ctr"/>
                </a:tc>
                <a:extLst>
                  <a:ext uri="{0D108BD9-81ED-4DB2-BD59-A6C34878D82A}">
                    <a16:rowId xmlns:a16="http://schemas.microsoft.com/office/drawing/2014/main" xmlns="" val="2175027360"/>
                  </a:ext>
                </a:extLst>
              </a:tr>
              <a:tr h="3532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Устройство площадки с травмобезопасным покрытием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28" marR="8028" marT="8028" marB="0" anchor="ctr"/>
                </a:tc>
                <a:extLst>
                  <a:ext uri="{0D108BD9-81ED-4DB2-BD59-A6C34878D82A}">
                    <a16:rowId xmlns:a16="http://schemas.microsoft.com/office/drawing/2014/main" xmlns="" val="2555045157"/>
                  </a:ext>
                </a:extLst>
              </a:tr>
              <a:tr h="272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Замена бортового камня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28" marR="8028" marT="8028" marB="0" anchor="ctr"/>
                </a:tc>
                <a:extLst>
                  <a:ext uri="{0D108BD9-81ED-4DB2-BD59-A6C34878D82A}">
                    <a16:rowId xmlns:a16="http://schemas.microsoft.com/office/drawing/2014/main" xmlns="" val="2801642786"/>
                  </a:ext>
                </a:extLst>
              </a:tr>
              <a:tr h="272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Замена садового камня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28" marR="8028" marT="8028" marB="0" anchor="ctr"/>
                </a:tc>
                <a:extLst>
                  <a:ext uri="{0D108BD9-81ED-4DB2-BD59-A6C34878D82A}">
                    <a16:rowId xmlns:a16="http://schemas.microsoft.com/office/drawing/2014/main" xmlns="" val="813225023"/>
                  </a:ext>
                </a:extLst>
              </a:tr>
              <a:tr h="272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Ремонт посевного газона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28" marR="8028" marT="8028" marB="0" anchor="ctr"/>
                </a:tc>
                <a:extLst>
                  <a:ext uri="{0D108BD9-81ED-4DB2-BD59-A6C34878D82A}">
                    <a16:rowId xmlns:a16="http://schemas.microsoft.com/office/drawing/2014/main" xmlns="" val="3523674996"/>
                  </a:ext>
                </a:extLst>
              </a:tr>
              <a:tr h="272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Устройство цветников из многолетников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28" marR="8028" marT="8028" marB="0" anchor="ctr"/>
                </a:tc>
                <a:extLst>
                  <a:ext uri="{0D108BD9-81ED-4DB2-BD59-A6C34878D82A}">
                    <a16:rowId xmlns:a16="http://schemas.microsoft.com/office/drawing/2014/main" xmlns="" val="693444833"/>
                  </a:ext>
                </a:extLst>
              </a:tr>
              <a:tr h="272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Посадка кустарников в двухрядную живую изгородь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28" marR="8028" marT="8028" marB="0" anchor="ctr"/>
                </a:tc>
                <a:extLst>
                  <a:ext uri="{0D108BD9-81ED-4DB2-BD59-A6C34878D82A}">
                    <a16:rowId xmlns:a16="http://schemas.microsoft.com/office/drawing/2014/main" xmlns="" val="1014021375"/>
                  </a:ext>
                </a:extLst>
              </a:tr>
              <a:tr h="272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Посадка кустарников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28" marR="8028" marT="8028" marB="0" anchor="ctr"/>
                </a:tc>
                <a:extLst>
                  <a:ext uri="{0D108BD9-81ED-4DB2-BD59-A6C34878D82A}">
                    <a16:rowId xmlns:a16="http://schemas.microsoft.com/office/drawing/2014/main" xmlns="" val="1705904127"/>
                  </a:ext>
                </a:extLst>
              </a:tr>
              <a:tr h="272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Посадка деревьев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28" marR="8028" marT="8028" marB="0" anchor="ctr"/>
                </a:tc>
                <a:extLst>
                  <a:ext uri="{0D108BD9-81ED-4DB2-BD59-A6C34878D82A}">
                    <a16:rowId xmlns:a16="http://schemas.microsoft.com/office/drawing/2014/main" xmlns="" val="1963994643"/>
                  </a:ext>
                </a:extLst>
              </a:tr>
              <a:tr h="272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Установка МАФ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28" marR="8028" marT="8028" marB="0" anchor="ctr"/>
                </a:tc>
                <a:extLst>
                  <a:ext uri="{0D108BD9-81ED-4DB2-BD59-A6C34878D82A}">
                    <a16:rowId xmlns:a16="http://schemas.microsoft.com/office/drawing/2014/main" xmlns="" val="2910083531"/>
                  </a:ext>
                </a:extLst>
              </a:tr>
              <a:tr h="272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Установка ограждений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28" marR="8028" marT="8028" marB="0" anchor="ctr"/>
                </a:tc>
                <a:extLst>
                  <a:ext uri="{0D108BD9-81ED-4DB2-BD59-A6C34878D82A}">
                    <a16:rowId xmlns:a16="http://schemas.microsoft.com/office/drawing/2014/main" xmlns="" val="2211231935"/>
                  </a:ext>
                </a:extLst>
              </a:tr>
              <a:tr h="2890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Устройство наружного освещения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28" marR="8028" marT="8028" marB="0" anchor="ctr"/>
                </a:tc>
                <a:extLst>
                  <a:ext uri="{0D108BD9-81ED-4DB2-BD59-A6C34878D82A}">
                    <a16:rowId xmlns:a16="http://schemas.microsoft.com/office/drawing/2014/main" xmlns="" val="1324076668"/>
                  </a:ext>
                </a:extLst>
              </a:tr>
            </a:tbl>
          </a:graphicData>
        </a:graphic>
      </p:graphicFrame>
      <p:pic>
        <p:nvPicPr>
          <p:cNvPr id="9" name="Объект 10">
            <a:extLst>
              <a:ext uri="{FF2B5EF4-FFF2-40B4-BE49-F238E27FC236}">
                <a16:creationId xmlns:a16="http://schemas.microsoft.com/office/drawing/2014/main" xmlns="" id="{FBC7C056-1A9A-1B42-B2DC-788D93AF77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08" y="4017351"/>
            <a:ext cx="4204269" cy="2798581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21BE30D-6C5E-124C-83B5-2E6163A57E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08" y="1027906"/>
            <a:ext cx="4219170" cy="2798581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68B87247-5D52-8F42-B89A-D740ECB1B808}"/>
              </a:ext>
            </a:extLst>
          </p:cNvPr>
          <p:cNvSpPr txBox="1">
            <a:spLocks/>
          </p:cNvSpPr>
          <p:nvPr/>
        </p:nvSpPr>
        <p:spPr>
          <a:xfrm>
            <a:off x="340408" y="571136"/>
            <a:ext cx="6412651" cy="531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/>
              <a:t>До                                          После</a:t>
            </a:r>
          </a:p>
        </p:txBody>
      </p:sp>
    </p:spTree>
    <p:extLst>
      <p:ext uri="{BB962C8B-B14F-4D97-AF65-F5344CB8AC3E}">
        <p14:creationId xmlns:p14="http://schemas.microsoft.com/office/powerpoint/2010/main" val="3474214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879B7C-479A-0C43-A013-22669453D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6922" y="319713"/>
            <a:ext cx="4449234" cy="315912"/>
          </a:xfrm>
        </p:spPr>
        <p:txBody>
          <a:bodyPr>
            <a:normAutofit fontScale="90000"/>
          </a:bodyPr>
          <a:lstStyle/>
          <a:p>
            <a:r>
              <a:rPr lang="ru-RU" sz="3000" dirty="0">
                <a:latin typeface="Bahnschrift Light" panose="020B0502040204020203" pitchFamily="34" charset="0"/>
              </a:rPr>
              <a:t>Кутузовский пр. 23, корп. 1</a:t>
            </a:r>
            <a:endParaRPr lang="ru-RU" sz="3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691015C-0E82-D443-BBA4-2CF51F7D74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141" y="3905640"/>
            <a:ext cx="4030133" cy="28146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80863C5-7267-1D40-9697-4A756D2D37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141" y="1014335"/>
            <a:ext cx="4030133" cy="283654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3029E68-8660-294F-85FD-D5B94ADDDCBD}"/>
              </a:ext>
            </a:extLst>
          </p:cNvPr>
          <p:cNvSpPr/>
          <p:nvPr/>
        </p:nvSpPr>
        <p:spPr>
          <a:xfrm>
            <a:off x="8789906" y="1557421"/>
            <a:ext cx="319860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indent="180000"/>
            <a:r>
              <a:rPr lang="ru-RU" sz="1300" b="1" u="sng" dirty="0"/>
              <a:t>Выполненные работы:</a:t>
            </a: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algn="just"/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Сумма потраченных средств: </a:t>
            </a:r>
          </a:p>
          <a:p>
            <a:pPr marL="36000"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2 937 905,63 руб.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2E478B41-CBEB-B142-A2FD-53722E9CEC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704901"/>
              </p:ext>
            </p:extLst>
          </p:nvPr>
        </p:nvGraphicFramePr>
        <p:xfrm>
          <a:off x="8789906" y="1914525"/>
          <a:ext cx="3016250" cy="14141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16250">
                  <a:extLst>
                    <a:ext uri="{9D8B030D-6E8A-4147-A177-3AD203B41FA5}">
                      <a16:colId xmlns:a16="http://schemas.microsoft.com/office/drawing/2014/main" xmlns="" val="966870557"/>
                    </a:ext>
                  </a:extLst>
                </a:gridCol>
              </a:tblGrid>
              <a:tr h="2413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Ремонт покрытия из бетонной брусчатки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701786537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Замена садового камня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569689666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Ремонт газона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74712946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Замена полиуретанового покрытия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78301813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Замена МАФ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928587542"/>
                  </a:ext>
                </a:extLst>
              </a:tr>
            </a:tbl>
          </a:graphicData>
        </a:graphic>
      </p:graphicFrame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895C672F-A9A5-8D4F-9DC7-8B253425BD13}"/>
              </a:ext>
            </a:extLst>
          </p:cNvPr>
          <p:cNvSpPr txBox="1">
            <a:spLocks/>
          </p:cNvSpPr>
          <p:nvPr/>
        </p:nvSpPr>
        <p:spPr>
          <a:xfrm>
            <a:off x="307817" y="559074"/>
            <a:ext cx="6412651" cy="531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/>
              <a:t>До                                          После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AE69321-B3F7-9545-A3E7-7EA41DCD59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18" y="1007032"/>
            <a:ext cx="4172009" cy="2836541"/>
          </a:xfrm>
          <a:prstGeom prst="rect">
            <a:avLst/>
          </a:prstGeom>
        </p:spPr>
      </p:pic>
      <p:pic>
        <p:nvPicPr>
          <p:cNvPr id="10" name="Объект 3">
            <a:extLst>
              <a:ext uri="{FF2B5EF4-FFF2-40B4-BE49-F238E27FC236}">
                <a16:creationId xmlns:a16="http://schemas.microsoft.com/office/drawing/2014/main" xmlns="" id="{27A8F566-2B47-D548-BE71-8E5E090323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04"/>
          <a:stretch/>
        </p:blipFill>
        <p:spPr>
          <a:xfrm>
            <a:off x="307817" y="3905639"/>
            <a:ext cx="4172009" cy="2814638"/>
          </a:xfrm>
        </p:spPr>
      </p:pic>
    </p:spTree>
    <p:extLst>
      <p:ext uri="{BB962C8B-B14F-4D97-AF65-F5344CB8AC3E}">
        <p14:creationId xmlns:p14="http://schemas.microsoft.com/office/powerpoint/2010/main" val="397857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749" y="551503"/>
            <a:ext cx="6412651" cy="531812"/>
          </a:xfrm>
        </p:spPr>
        <p:txBody>
          <a:bodyPr/>
          <a:lstStyle/>
          <a:p>
            <a:r>
              <a:rPr lang="ru-RU" dirty="0"/>
              <a:t>До                                          После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49" y="989012"/>
            <a:ext cx="4188288" cy="27147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49" y="3773808"/>
            <a:ext cx="4188288" cy="28098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633" y="989012"/>
            <a:ext cx="4472665" cy="27318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632" y="3773808"/>
            <a:ext cx="4472665" cy="2809858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F28873E6-D3B4-D14E-80FD-9DF3A2F1F519}"/>
              </a:ext>
            </a:extLst>
          </p:cNvPr>
          <p:cNvSpPr txBox="1">
            <a:spLocks/>
          </p:cNvSpPr>
          <p:nvPr/>
        </p:nvSpPr>
        <p:spPr>
          <a:xfrm>
            <a:off x="8470610" y="279094"/>
            <a:ext cx="3632200" cy="3159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/>
              <a:t>Дениса Давыдова 7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54D6E1EF-4BED-1944-AF28-4414D0FEB9F3}"/>
              </a:ext>
            </a:extLst>
          </p:cNvPr>
          <p:cNvSpPr/>
          <p:nvPr/>
        </p:nvSpPr>
        <p:spPr>
          <a:xfrm>
            <a:off x="9017296" y="1601464"/>
            <a:ext cx="3085513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indent="180000"/>
            <a:r>
              <a:rPr lang="ru-RU" sz="1300" b="1" u="sng" dirty="0"/>
              <a:t>Выполненные работы:</a:t>
            </a: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algn="just"/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algn="just"/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Сумма потраченных средств: </a:t>
            </a:r>
            <a:br>
              <a:rPr lang="ru-RU" sz="1300" dirty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14 336 807,77 руб.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431BA2A6-900C-F34E-BB17-57CF1D9ED7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463266"/>
              </p:ext>
            </p:extLst>
          </p:nvPr>
        </p:nvGraphicFramePr>
        <p:xfrm>
          <a:off x="9156892" y="2057400"/>
          <a:ext cx="2957954" cy="22650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7954">
                  <a:extLst>
                    <a:ext uri="{9D8B030D-6E8A-4147-A177-3AD203B41FA5}">
                      <a16:colId xmlns:a16="http://schemas.microsoft.com/office/drawing/2014/main" xmlns="" val="110852057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Замена садового борта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78735011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Замена дорожного борта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78142901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Ремонт посевного газона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6941452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Замена травмобезопасного покрытия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56549934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Установка малых архитектурных форм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78057362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Установка ограждения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60259643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Замена ограждения спортивной площадки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237122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3757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749" y="551503"/>
            <a:ext cx="6412651" cy="531812"/>
          </a:xfrm>
        </p:spPr>
        <p:txBody>
          <a:bodyPr/>
          <a:lstStyle/>
          <a:p>
            <a:r>
              <a:rPr lang="ru-RU" dirty="0"/>
              <a:t>До                                          После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F28873E6-D3B4-D14E-80FD-9DF3A2F1F519}"/>
              </a:ext>
            </a:extLst>
          </p:cNvPr>
          <p:cNvSpPr txBox="1">
            <a:spLocks/>
          </p:cNvSpPr>
          <p:nvPr/>
        </p:nvSpPr>
        <p:spPr>
          <a:xfrm>
            <a:off x="8470610" y="279094"/>
            <a:ext cx="3632200" cy="3159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/>
              <a:t>1812 года, д. 12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54D6E1EF-4BED-1944-AF28-4414D0FEB9F3}"/>
              </a:ext>
            </a:extLst>
          </p:cNvPr>
          <p:cNvSpPr/>
          <p:nvPr/>
        </p:nvSpPr>
        <p:spPr>
          <a:xfrm>
            <a:off x="9005259" y="1126818"/>
            <a:ext cx="308551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indent="180000"/>
            <a:r>
              <a:rPr lang="ru-RU" sz="1300" b="1" u="sng" dirty="0"/>
              <a:t>Выполненные работы:</a:t>
            </a: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algn="just"/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algn="just"/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algn="just"/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algn="just"/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algn="just"/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Сумма потраченных средств: </a:t>
            </a:r>
            <a:br>
              <a:rPr lang="ru-RU" sz="1300" dirty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5 077 453,1руб.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77813E5-0936-5A43-8552-95A6976372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705" y="1083315"/>
            <a:ext cx="4420554" cy="296798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6BDFB090-1574-8C49-8C7B-CBB0AC998C8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636"/>
          <a:stretch/>
        </p:blipFill>
        <p:spPr>
          <a:xfrm>
            <a:off x="4572668" y="4147402"/>
            <a:ext cx="4432591" cy="2606771"/>
          </a:xfrm>
          <a:prstGeom prst="rect">
            <a:avLst/>
          </a:prstGeom>
        </p:spPr>
      </p:pic>
      <p:pic>
        <p:nvPicPr>
          <p:cNvPr id="16" name="Объект 3">
            <a:extLst>
              <a:ext uri="{FF2B5EF4-FFF2-40B4-BE49-F238E27FC236}">
                <a16:creationId xmlns:a16="http://schemas.microsoft.com/office/drawing/2014/main" xmlns="" id="{9C656952-C614-934E-A3BC-CC50260E54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49" y="1085115"/>
            <a:ext cx="4316441" cy="296618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F29EDAA5-4883-594A-B9E7-887D336C86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49" y="4147402"/>
            <a:ext cx="4316441" cy="26067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449D6565-77B5-9C40-96D4-6BF88868DC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919950"/>
              </p:ext>
            </p:extLst>
          </p:nvPr>
        </p:nvGraphicFramePr>
        <p:xfrm>
          <a:off x="9056774" y="1524000"/>
          <a:ext cx="3051914" cy="304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51914">
                  <a:extLst>
                    <a:ext uri="{9D8B030D-6E8A-4147-A177-3AD203B41FA5}">
                      <a16:colId xmlns:a16="http://schemas.microsoft.com/office/drawing/2014/main" xmlns="" val="2134564086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Замена садового борта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69623982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Ремонт посевного газона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54189842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Замена травмобезопасного покрытия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94120951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Устройство площадки </a:t>
                      </a:r>
                      <a:r>
                        <a:rPr lang="ru-RU" sz="1400" u="none" strike="noStrike" dirty="0" err="1">
                          <a:effectLst/>
                        </a:rPr>
                        <a:t>воркаут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41055328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Установка малых архитектурных форм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425597429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Посадка кустов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41322318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Устройство цветника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80457450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Устройство "Палисады"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87464591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Ремонт подпорной стены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21684614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Ремонт лестниц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41258538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27465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4840</TotalTime>
  <Words>680</Words>
  <Application>Microsoft Office PowerPoint</Application>
  <PresentationFormat>Произвольный</PresentationFormat>
  <Paragraphs>266</Paragraphs>
  <Slides>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Благоустройство территорий в 2021 году за счет привлеченных средств с платных парковок на территории района Дорогомилово</vt:lpstr>
      <vt:lpstr>Презентация PowerPoint</vt:lpstr>
      <vt:lpstr>Кутузовский переулок, д. 4-6 </vt:lpstr>
      <vt:lpstr>Поклонная 10-12</vt:lpstr>
      <vt:lpstr>Кутузовский пр. 23, корп. 1</vt:lpstr>
      <vt:lpstr>До                                          После</vt:lpstr>
      <vt:lpstr>До                                          После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Жилые здания, расположенные на территории района Дорогомилово</dc:title>
  <dc:creator>DIT</dc:creator>
  <cp:lastModifiedBy>Лена</cp:lastModifiedBy>
  <cp:revision>111</cp:revision>
  <cp:lastPrinted>2022-01-21T11:34:07Z</cp:lastPrinted>
  <dcterms:created xsi:type="dcterms:W3CDTF">2021-11-23T10:15:59Z</dcterms:created>
  <dcterms:modified xsi:type="dcterms:W3CDTF">2022-02-01T21:32:23Z</dcterms:modified>
</cp:coreProperties>
</file>